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56" r:id="rId2"/>
    <p:sldId id="259" r:id="rId3"/>
    <p:sldId id="441" r:id="rId4"/>
    <p:sldId id="442" r:id="rId5"/>
    <p:sldId id="443" r:id="rId6"/>
    <p:sldId id="444" r:id="rId7"/>
    <p:sldId id="445" r:id="rId8"/>
    <p:sldId id="446" r:id="rId9"/>
    <p:sldId id="419" r:id="rId10"/>
    <p:sldId id="432" r:id="rId11"/>
    <p:sldId id="430" r:id="rId12"/>
    <p:sldId id="429" r:id="rId13"/>
    <p:sldId id="434" r:id="rId14"/>
    <p:sldId id="335" r:id="rId15"/>
    <p:sldId id="435" r:id="rId16"/>
    <p:sldId id="439" r:id="rId17"/>
    <p:sldId id="341" r:id="rId18"/>
    <p:sldId id="350" r:id="rId19"/>
    <p:sldId id="347" r:id="rId20"/>
    <p:sldId id="352" r:id="rId21"/>
  </p:sldIdLst>
  <p:sldSz cx="9144000" cy="5143500" type="screen16x9"/>
  <p:notesSz cx="9144000" cy="6858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373A"/>
    <a:srgbClr val="0033CC"/>
    <a:srgbClr val="003366"/>
    <a:srgbClr val="2CBA0A"/>
    <a:srgbClr val="FF0066"/>
    <a:srgbClr val="43F319"/>
    <a:srgbClr val="5ECD0F"/>
    <a:srgbClr val="5AD00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264" y="72"/>
      </p:cViewPr>
      <p:guideLst>
        <p:guide orient="horz" pos="894"/>
        <p:guide pos="26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1" d="100"/>
          <a:sy n="71" d="100"/>
        </p:scale>
        <p:origin x="-2058" y="-102"/>
      </p:cViewPr>
      <p:guideLst>
        <p:guide orient="horz" pos="2160"/>
        <p:guide pos="288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5583B51-D8BC-4D2F-84E8-90BDB5635542}" type="datetimeFigureOut">
              <a:rPr lang="zh-CN" altLang="en-US"/>
              <a:pPr>
                <a:defRPr/>
              </a:pPr>
              <a:t>2015/1/3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AA2B94B-FD63-49CB-9C60-4F554619F0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0146D53-3090-46A7-A211-E963EA700E01}" type="datetimeFigureOut">
              <a:rPr lang="zh-CN" altLang="en-US"/>
              <a:pPr>
                <a:defRPr/>
              </a:pPr>
              <a:t>2015/1/3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6917350-01A2-4614-906F-802A3017EC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048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37225AE-E2D7-42F2-9870-6E54AFABE3AC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D36B32C-AF56-49EA-A68B-0370908C60FD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7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BE801E-2189-4B1C-A2C3-83F408E4470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662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DA0A141-6839-4A7C-AF7B-66B719D532A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867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B4D1CD4-9CF7-4FD7-86EC-7835E24FA09D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矩形 2"/>
          <p:cNvSpPr/>
          <p:nvPr userDrawn="1"/>
        </p:nvSpPr>
        <p:spPr>
          <a:xfrm>
            <a:off x="6350" y="9525"/>
            <a:ext cx="9144000" cy="5400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矩形 2"/>
          <p:cNvSpPr/>
          <p:nvPr userDrawn="1"/>
        </p:nvSpPr>
        <p:spPr>
          <a:xfrm>
            <a:off x="0" y="-20638"/>
            <a:ext cx="9144000" cy="5399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0"/>
          <p:cNvSpPr/>
          <p:nvPr userDrawn="1"/>
        </p:nvSpPr>
        <p:spPr>
          <a:xfrm>
            <a:off x="6702425" y="3022600"/>
            <a:ext cx="1900238" cy="190182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椭圆 5"/>
          <p:cNvSpPr/>
          <p:nvPr userDrawn="1"/>
        </p:nvSpPr>
        <p:spPr>
          <a:xfrm>
            <a:off x="6702425" y="3022600"/>
            <a:ext cx="1900238" cy="1901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11"/>
          <p:cNvSpPr txBox="1"/>
          <p:nvPr userDrawn="1"/>
        </p:nvSpPr>
        <p:spPr>
          <a:xfrm>
            <a:off x="6896100" y="3700463"/>
            <a:ext cx="1512888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ankRuehl" pitchFamily="34" charset="-79"/>
                <a:ea typeface="Adobe Gothic Std B"/>
                <a:cs typeface="FrankRuehl" pitchFamily="34" charset="-79"/>
              </a:rPr>
              <a:t>Contents</a:t>
            </a:r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FrankRuehl" pitchFamily="34" charset="-79"/>
              <a:ea typeface="Adobe Gothic Std B"/>
              <a:cs typeface="FrankRuehl" pitchFamily="34" charset="-79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892 0.00586 L 0.00434 0.0033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29" y="-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4" grpId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slow">
    <p:wipe dir="r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etext.lib.virginia.edu/toc/modeng/public/StoCabi.html" TargetMode="Externa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news.sina.com.cn/w/2006-06-11/00459172185s.shtml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313" y="1173163"/>
            <a:ext cx="8715375" cy="137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en-US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Unit 2</a:t>
            </a:r>
          </a:p>
          <a:p>
            <a:pPr algn="ctr"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Text A  Say Yes</a:t>
            </a:r>
          </a:p>
        </p:txBody>
      </p:sp>
      <p:sp>
        <p:nvSpPr>
          <p:cNvPr id="13314" name="TextBox 2"/>
          <p:cNvSpPr txBox="1">
            <a:spLocks noChangeArrowheads="1"/>
          </p:cNvSpPr>
          <p:nvPr/>
        </p:nvSpPr>
        <p:spPr bwMode="auto">
          <a:xfrm>
            <a:off x="2705100" y="3714750"/>
            <a:ext cx="501015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b="1" i="1">
                <a:latin typeface="Times New Roman" pitchFamily="18" charset="0"/>
                <a:ea typeface="华文新魏"/>
                <a:cs typeface="Times New Roman" pitchFamily="18" charset="0"/>
              </a:rPr>
              <a:t>Contemporary College English (Book 2)</a:t>
            </a:r>
          </a:p>
          <a:p>
            <a:pPr>
              <a:lnSpc>
                <a:spcPts val="2500"/>
              </a:lnSpc>
            </a:pPr>
            <a:r>
              <a:rPr lang="en-US" altLang="zh-CN" b="1" i="1">
                <a:latin typeface="Times New Roman" pitchFamily="18" charset="0"/>
                <a:ea typeface="华文新魏"/>
                <a:cs typeface="Times New Roman" pitchFamily="18" charset="0"/>
              </a:rPr>
              <a:t>English Majors (Grade One)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850" y="2211388"/>
            <a:ext cx="2176463" cy="1512887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Harmonious husband-wife relationship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19425" y="3041650"/>
            <a:ext cx="2176463" cy="15113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He  pitched in on the housework.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19425" y="1327150"/>
            <a:ext cx="2176463" cy="15113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His wife washed dishes.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2571750" y="1928813"/>
            <a:ext cx="403225" cy="2063750"/>
          </a:xfrm>
          <a:prstGeom prst="leftBrace">
            <a:avLst>
              <a:gd name="adj1" fmla="val 118094"/>
              <a:gd name="adj2" fmla="val 48993"/>
            </a:avLst>
          </a:prstGeom>
          <a:ln w="3810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左大括号 9"/>
          <p:cNvSpPr/>
          <p:nvPr/>
        </p:nvSpPr>
        <p:spPr>
          <a:xfrm rot="10800000">
            <a:off x="5286375" y="1936750"/>
            <a:ext cx="403225" cy="2063750"/>
          </a:xfrm>
          <a:prstGeom prst="leftBrace">
            <a:avLst>
              <a:gd name="adj1" fmla="val 118094"/>
              <a:gd name="adj2" fmla="val 48993"/>
            </a:avLst>
          </a:prstGeom>
          <a:ln w="3810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86438" y="2214563"/>
            <a:ext cx="2857500" cy="15128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They both say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yes</a:t>
            </a: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to the marriage of their own.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9" name="TextBox 11"/>
          <p:cNvSpPr txBox="1">
            <a:spLocks noChangeArrowheads="1"/>
          </p:cNvSpPr>
          <p:nvPr/>
        </p:nvSpPr>
        <p:spPr bwMode="auto">
          <a:xfrm>
            <a:off x="447675" y="195263"/>
            <a:ext cx="513238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4000" b="1">
                <a:latin typeface="华文隶书"/>
                <a:ea typeface="华文隶书"/>
                <a:cs typeface="华文隶书"/>
              </a:rPr>
              <a:t>2.Text Analysis</a:t>
            </a:r>
            <a:endParaRPr lang="en-US" altLang="zh-CN" sz="40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3363" y="285750"/>
            <a:ext cx="142875" cy="428625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42938" y="1928813"/>
            <a:ext cx="2143125" cy="1584325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 quarrel between them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57563" y="1928813"/>
            <a:ext cx="2143125" cy="15843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Whether white people should marry black people?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15025" y="3071813"/>
            <a:ext cx="2443163" cy="107156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wife </a:t>
            </a: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says yes.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42013" y="1143000"/>
            <a:ext cx="2416175" cy="10001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husband doesn’t say yes.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5500688" y="1714500"/>
            <a:ext cx="403225" cy="2063750"/>
          </a:xfrm>
          <a:prstGeom prst="leftBrace">
            <a:avLst>
              <a:gd name="adj1" fmla="val 118094"/>
              <a:gd name="adj2" fmla="val 48993"/>
            </a:avLst>
          </a:prstGeom>
          <a:ln w="3810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>
            <a:off x="2857500" y="2643188"/>
            <a:ext cx="428625" cy="225425"/>
          </a:xfrm>
          <a:prstGeom prst="rightArrow">
            <a:avLst/>
          </a:prstGeom>
          <a:solidFill>
            <a:schemeClr val="accent1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607" name="TextBox 9"/>
          <p:cNvSpPr txBox="1">
            <a:spLocks noChangeArrowheads="1"/>
          </p:cNvSpPr>
          <p:nvPr/>
        </p:nvSpPr>
        <p:spPr bwMode="auto">
          <a:xfrm>
            <a:off x="484188" y="195263"/>
            <a:ext cx="5456237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4000" b="1">
                <a:latin typeface="华文隶书"/>
                <a:ea typeface="华文隶书"/>
                <a:cs typeface="华文隶书"/>
              </a:rPr>
              <a:t>2.Text Analysis</a:t>
            </a:r>
            <a:endParaRPr lang="en-US" altLang="zh-CN" sz="40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9875" y="285750"/>
            <a:ext cx="142875" cy="428625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1" grpId="0" animBg="1"/>
      <p:bldP spid="1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71500" y="1928813"/>
            <a:ext cx="2016125" cy="1584325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Strangers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00375" y="3201988"/>
            <a:ext cx="2016125" cy="9413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Wife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00375" y="1357313"/>
            <a:ext cx="2016125" cy="10001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Husband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2571750" y="1714500"/>
            <a:ext cx="403225" cy="2063750"/>
          </a:xfrm>
          <a:prstGeom prst="leftBrace">
            <a:avLst>
              <a:gd name="adj1" fmla="val 118094"/>
              <a:gd name="adj2" fmla="val 48993"/>
            </a:avLst>
          </a:prstGeom>
          <a:ln w="3810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左大括号 9"/>
          <p:cNvSpPr/>
          <p:nvPr/>
        </p:nvSpPr>
        <p:spPr>
          <a:xfrm rot="10800000">
            <a:off x="5060950" y="1717675"/>
            <a:ext cx="403225" cy="2063750"/>
          </a:xfrm>
          <a:prstGeom prst="leftBrace">
            <a:avLst>
              <a:gd name="adj1" fmla="val 118094"/>
              <a:gd name="adj2" fmla="val 48993"/>
            </a:avLst>
          </a:prstGeom>
          <a:ln w="3810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80063" y="1995488"/>
            <a:ext cx="2592387" cy="18002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Attitude to the marriage between the black and the white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5" name="TextBox 11"/>
          <p:cNvSpPr txBox="1">
            <a:spLocks noChangeArrowheads="1"/>
          </p:cNvSpPr>
          <p:nvPr/>
        </p:nvSpPr>
        <p:spPr bwMode="auto">
          <a:xfrm>
            <a:off x="484188" y="195263"/>
            <a:ext cx="538321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4000" b="1">
                <a:latin typeface="华文隶书"/>
                <a:ea typeface="华文隶书"/>
                <a:cs typeface="华文隶书"/>
              </a:rPr>
              <a:t>2.Text Analysis</a:t>
            </a:r>
            <a:endParaRPr lang="en-US" altLang="zh-CN" sz="40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9875" y="285750"/>
            <a:ext cx="142875" cy="428625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62013" y="1149350"/>
            <a:ext cx="2138362" cy="1285875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Harmonious husband-wife relationship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57250" y="2500313"/>
            <a:ext cx="2143125" cy="1214437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 quarrel between them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7250" y="3786188"/>
            <a:ext cx="2143125" cy="1285875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Strangers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左大括号 5"/>
          <p:cNvSpPr/>
          <p:nvPr/>
        </p:nvSpPr>
        <p:spPr>
          <a:xfrm rot="10800000">
            <a:off x="3076575" y="1500188"/>
            <a:ext cx="476250" cy="3286125"/>
          </a:xfrm>
          <a:prstGeom prst="leftBrace">
            <a:avLst>
              <a:gd name="adj1" fmla="val 118094"/>
              <a:gd name="adj2" fmla="val 48993"/>
            </a:avLst>
          </a:prstGeom>
          <a:ln w="1905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19513" y="2357438"/>
            <a:ext cx="4214812" cy="17859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Main idea: </a:t>
            </a: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This story is about the quarrel on whether the black and the white should get married between the husband and the wife.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02" name="TextBox 8"/>
          <p:cNvSpPr txBox="1">
            <a:spLocks noChangeArrowheads="1"/>
          </p:cNvSpPr>
          <p:nvPr/>
        </p:nvSpPr>
        <p:spPr bwMode="auto">
          <a:xfrm>
            <a:off x="484188" y="195263"/>
            <a:ext cx="5456237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4000" b="1">
                <a:latin typeface="华文隶书"/>
                <a:ea typeface="华文隶书"/>
                <a:cs typeface="华文隶书"/>
              </a:rPr>
              <a:t>2.Text Analysis</a:t>
            </a:r>
            <a:endParaRPr lang="en-US" altLang="zh-CN" sz="40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9875" y="285750"/>
            <a:ext cx="142875" cy="428625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Box 1"/>
          <p:cNvSpPr txBox="1">
            <a:spLocks noChangeArrowheads="1"/>
          </p:cNvSpPr>
          <p:nvPr/>
        </p:nvSpPr>
        <p:spPr bwMode="auto">
          <a:xfrm>
            <a:off x="642938" y="214313"/>
            <a:ext cx="4643437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4000" b="1">
                <a:latin typeface="华文隶书"/>
                <a:ea typeface="华文隶书"/>
                <a:cs typeface="Times New Roman" pitchFamily="18" charset="0"/>
              </a:rPr>
              <a:t>3.Theme analysis</a:t>
            </a:r>
          </a:p>
        </p:txBody>
      </p:sp>
      <p:sp>
        <p:nvSpPr>
          <p:cNvPr id="3" name="矩形 2"/>
          <p:cNvSpPr/>
          <p:nvPr/>
        </p:nvSpPr>
        <p:spPr>
          <a:xfrm>
            <a:off x="428625" y="357188"/>
            <a:ext cx="139700" cy="363537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1550" y="1131888"/>
            <a:ext cx="1620838" cy="44926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BRAINSTORM:</a:t>
            </a:r>
            <a:endParaRPr lang="zh-CN" altLang="en-US" sz="16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695575" y="1185863"/>
            <a:ext cx="29178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What is the theme?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71500" y="2066925"/>
            <a:ext cx="8429625" cy="274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Theme:</a:t>
            </a:r>
            <a:r>
              <a:rPr lang="en-US" altLang="zh-CN" sz="2400" b="1">
                <a:latin typeface="Calibri" pitchFamily="34" charset="0"/>
              </a:rPr>
              <a:t> 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The text exposes the racial prejudice among the common people, which proves that racism is still far from being a thing of the past.</a:t>
            </a:r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  <a:p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  <a:p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>
                <a:latin typeface="Calibri" pitchFamily="34" charset="0"/>
              </a:rPr>
              <a:t> </a:t>
            </a:r>
            <a:endParaRPr lang="zh-CN" altLang="en-US" sz="2400">
              <a:latin typeface="Calibri" pitchFamily="34" charset="0"/>
            </a:endParaRPr>
          </a:p>
          <a:p>
            <a:endParaRPr lang="en-US" altLang="zh-CN" sz="2800" b="1">
              <a:latin typeface="Times New Roman" pitchFamily="18" charset="0"/>
              <a:ea typeface="华文隶书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14375" y="1330325"/>
            <a:ext cx="7143750" cy="1169988"/>
          </a:xfrm>
          <a:prstGeom prst="rect">
            <a:avLst/>
          </a:prstGeom>
          <a:noFill/>
          <a:ln w="19050">
            <a:solidFill>
              <a:srgbClr val="00B0F0"/>
            </a:solidFill>
            <a:prstDash val="sysDash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200">
                <a:latin typeface="Times New Roman" pitchFamily="18" charset="0"/>
                <a:cs typeface="Times New Roman" pitchFamily="18" charset="0"/>
              </a:rPr>
              <a:t>—“So,” she said, “ you 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wouldn’t</a:t>
            </a:r>
            <a:r>
              <a:rPr lang="en-US" altLang="zh-CN" sz="2200">
                <a:latin typeface="Times New Roman" pitchFamily="18" charset="0"/>
                <a:cs typeface="Times New Roman" pitchFamily="18" charset="0"/>
              </a:rPr>
              <a:t> have married me if I ‘d been black.”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—“Jesus, Ann. All right. 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.”</a:t>
            </a:r>
            <a:endParaRPr lang="zh-CN" altLang="en-US" sz="22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0" name="TextBox 5"/>
          <p:cNvSpPr txBox="1">
            <a:spLocks noChangeArrowheads="1"/>
          </p:cNvSpPr>
          <p:nvPr/>
        </p:nvSpPr>
        <p:spPr bwMode="auto">
          <a:xfrm>
            <a:off x="593725" y="150813"/>
            <a:ext cx="59785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latin typeface="华文隶书"/>
                <a:ea typeface="华文隶书"/>
                <a:cs typeface="Times New Roman" pitchFamily="18" charset="0"/>
              </a:rPr>
              <a:t>4. Sentence understanding</a:t>
            </a:r>
          </a:p>
        </p:txBody>
      </p:sp>
      <p:sp>
        <p:nvSpPr>
          <p:cNvPr id="7" name="矩形 6"/>
          <p:cNvSpPr/>
          <p:nvPr/>
        </p:nvSpPr>
        <p:spPr>
          <a:xfrm>
            <a:off x="428625" y="260350"/>
            <a:ext cx="139700" cy="363538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357313" y="3357563"/>
            <a:ext cx="5429250" cy="430212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200" b="1">
                <a:latin typeface="Times New Roman" pitchFamily="18" charset="0"/>
                <a:cs typeface="Times New Roman" pitchFamily="18" charset="0"/>
              </a:rPr>
              <a:t>Different views on the interracial marriage</a:t>
            </a:r>
            <a:endParaRPr lang="zh-CN" altLang="en-US" sz="22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3" name="TextBox 7"/>
          <p:cNvSpPr txBox="1">
            <a:spLocks noChangeArrowheads="1"/>
          </p:cNvSpPr>
          <p:nvPr/>
        </p:nvSpPr>
        <p:spPr bwMode="auto">
          <a:xfrm>
            <a:off x="571500" y="714375"/>
            <a:ext cx="30003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1) Conversation</a:t>
            </a:r>
            <a:endParaRPr lang="zh-CN" alt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右箭头 8"/>
          <p:cNvSpPr/>
          <p:nvPr/>
        </p:nvSpPr>
        <p:spPr>
          <a:xfrm rot="5400000">
            <a:off x="3505994" y="2851944"/>
            <a:ext cx="642937" cy="225425"/>
          </a:xfrm>
          <a:prstGeom prst="rightArrow">
            <a:avLst/>
          </a:prstGeom>
          <a:solidFill>
            <a:schemeClr val="accent1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14375" y="715963"/>
            <a:ext cx="785812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2) His heart pounded the way it had on their first night together, the way it still did when he woke at a noise in the darkness and waited to hear it again--the sound of someone moving through the house, 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 stranger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. (para.52)</a:t>
            </a:r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4" name="TextBox 2"/>
          <p:cNvSpPr txBox="1">
            <a:spLocks noChangeArrowheads="1"/>
          </p:cNvSpPr>
          <p:nvPr/>
        </p:nvSpPr>
        <p:spPr bwMode="auto">
          <a:xfrm>
            <a:off x="736600" y="150813"/>
            <a:ext cx="59785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latin typeface="华文隶书"/>
                <a:ea typeface="华文隶书"/>
                <a:cs typeface="Times New Roman" pitchFamily="18" charset="0"/>
              </a:rPr>
              <a:t>4. Sentence understanding</a:t>
            </a:r>
          </a:p>
        </p:txBody>
      </p:sp>
      <p:sp>
        <p:nvSpPr>
          <p:cNvPr id="4" name="矩形 3"/>
          <p:cNvSpPr/>
          <p:nvPr/>
        </p:nvSpPr>
        <p:spPr>
          <a:xfrm>
            <a:off x="500063" y="260350"/>
            <a:ext cx="139700" cy="363538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28688" y="3519488"/>
            <a:ext cx="1500187" cy="430212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200" b="1">
                <a:latin typeface="Times New Roman" pitchFamily="18" charset="0"/>
                <a:cs typeface="Times New Roman" pitchFamily="18" charset="0"/>
              </a:rPr>
              <a:t>Stranger:</a:t>
            </a:r>
            <a:endParaRPr lang="zh-CN" altLang="en-US" sz="22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786063" y="2805113"/>
            <a:ext cx="5429250" cy="1108075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200">
                <a:latin typeface="Times New Roman" pitchFamily="18" charset="0"/>
                <a:cs typeface="Times New Roman" pitchFamily="18" charset="0"/>
              </a:rPr>
              <a:t>Husband and wife can be married for many years without really knowing each other’s innermost thoughts.</a:t>
            </a:r>
            <a:endParaRPr lang="zh-CN" altLang="en-US" sz="2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786063" y="4019550"/>
            <a:ext cx="5429250" cy="768350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200">
                <a:latin typeface="Times New Roman" pitchFamily="18" charset="0"/>
                <a:cs typeface="Times New Roman" pitchFamily="18" charset="0"/>
              </a:rPr>
              <a:t>Racism was a problem of public concern in the United States.</a:t>
            </a:r>
            <a:endParaRPr lang="zh-CN" altLang="en-US" sz="2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2428875" y="3214688"/>
            <a:ext cx="357188" cy="1143000"/>
          </a:xfrm>
          <a:prstGeom prst="leftBrace">
            <a:avLst>
              <a:gd name="adj1" fmla="val 118094"/>
              <a:gd name="adj2" fmla="val 48993"/>
            </a:avLst>
          </a:prstGeom>
          <a:ln w="1905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42938" y="928688"/>
            <a:ext cx="84296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Look and think.</a:t>
            </a:r>
          </a:p>
        </p:txBody>
      </p:sp>
      <p:sp>
        <p:nvSpPr>
          <p:cNvPr id="5" name="矩形 4"/>
          <p:cNvSpPr/>
          <p:nvPr/>
        </p:nvSpPr>
        <p:spPr>
          <a:xfrm flipH="1">
            <a:off x="428625" y="1003300"/>
            <a:ext cx="142875" cy="2889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819" name="矩形 5"/>
          <p:cNvSpPr>
            <a:spLocks noChangeArrowheads="1"/>
          </p:cNvSpPr>
          <p:nvPr/>
        </p:nvSpPr>
        <p:spPr bwMode="auto">
          <a:xfrm>
            <a:off x="214313" y="142875"/>
            <a:ext cx="37274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Times New Roman" pitchFamily="18" charset="0"/>
                <a:ea typeface="华文隶书"/>
                <a:cs typeface="Times New Roman" pitchFamily="18" charset="0"/>
              </a:rPr>
              <a:t>5. Critical Thinking </a:t>
            </a:r>
          </a:p>
        </p:txBody>
      </p:sp>
      <p:sp>
        <p:nvSpPr>
          <p:cNvPr id="34820" name="TextBox 8"/>
          <p:cNvSpPr txBox="1">
            <a:spLocks noChangeArrowheads="1"/>
          </p:cNvSpPr>
          <p:nvPr/>
        </p:nvSpPr>
        <p:spPr bwMode="auto">
          <a:xfrm>
            <a:off x="714375" y="2357438"/>
            <a:ext cx="8072438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200">
                <a:latin typeface="Times New Roman" pitchFamily="18" charset="0"/>
                <a:cs typeface="Times New Roman" pitchFamily="18" charset="0"/>
              </a:rPr>
              <a:t>It is very necessary to strengthen communication between different races.</a:t>
            </a:r>
            <a:endParaRPr lang="zh-CN" altLang="en-US" sz="2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/>
        </p:nvGrpSpPr>
        <p:grpSpPr>
          <a:xfrm>
            <a:off x="3372815" y="1099581"/>
            <a:ext cx="2536694" cy="2373982"/>
            <a:chOff x="3314311" y="1078985"/>
            <a:chExt cx="2536694" cy="2373982"/>
          </a:xfrm>
          <a:solidFill>
            <a:srgbClr val="FFFF00"/>
          </a:solidFill>
        </p:grpSpPr>
        <p:sp>
          <p:nvSpPr>
            <p:cNvPr id="15" name="正五边形 14"/>
            <p:cNvSpPr>
              <a:spLocks noChangeAspect="1"/>
            </p:cNvSpPr>
            <p:nvPr/>
          </p:nvSpPr>
          <p:spPr>
            <a:xfrm rot="19549452">
              <a:off x="3314311" y="1078985"/>
              <a:ext cx="2536694" cy="2373982"/>
            </a:xfrm>
            <a:prstGeom prst="pent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799116" y="2051088"/>
              <a:ext cx="1785950" cy="615553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隶书" panose="02010800040101010101" pitchFamily="2" charset="-122"/>
                  <a:ea typeface="华文隶书" panose="0201080004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4000" b="1" dirty="0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隶书" panose="02010800040101010101" pitchFamily="2" charset="-122"/>
                  <a:ea typeface="华文隶书" panose="02010800040101010101" pitchFamily="2" charset="-122"/>
                  <a:cs typeface="Times New Roman" panose="02020603050405020304" pitchFamily="18" charset="0"/>
                </a:rPr>
                <a:t>Say Yes</a:t>
              </a:r>
              <a:endPara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组合 5"/>
          <p:cNvGrpSpPr>
            <a:grpSpLocks/>
          </p:cNvGrpSpPr>
          <p:nvPr/>
        </p:nvGrpSpPr>
        <p:grpSpPr bwMode="auto">
          <a:xfrm>
            <a:off x="2268538" y="3033713"/>
            <a:ext cx="2232025" cy="1820862"/>
            <a:chOff x="2807238" y="2263044"/>
            <a:chExt cx="2232818" cy="1821478"/>
          </a:xfrm>
        </p:grpSpPr>
        <p:sp>
          <p:nvSpPr>
            <p:cNvPr id="20" name="正五边形 19"/>
            <p:cNvSpPr>
              <a:spLocks noChangeAspect="1"/>
            </p:cNvSpPr>
            <p:nvPr/>
          </p:nvSpPr>
          <p:spPr>
            <a:xfrm rot="17374237">
              <a:off x="2763582" y="2306700"/>
              <a:ext cx="1821478" cy="1734166"/>
            </a:xfrm>
            <a:prstGeom prst="pentag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854" name="TextBox 26"/>
            <p:cNvSpPr txBox="1">
              <a:spLocks noChangeArrowheads="1"/>
            </p:cNvSpPr>
            <p:nvPr/>
          </p:nvSpPr>
          <p:spPr bwMode="auto">
            <a:xfrm>
              <a:off x="3167848" y="2757225"/>
              <a:ext cx="1872208" cy="615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altLang="zh-CN" sz="2400">
                  <a:latin typeface="Times New Roman" pitchFamily="18" charset="0"/>
                  <a:ea typeface="华文隶书"/>
                  <a:cs typeface="Times New Roman" pitchFamily="18" charset="0"/>
                </a:rPr>
                <a:t>Sentence  understanding </a:t>
              </a: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79388" y="114300"/>
            <a:ext cx="3071812" cy="579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隶书"/>
                <a:cs typeface="Times New Roman" pitchFamily="18" charset="0"/>
              </a:rPr>
              <a:t>6. </a:t>
            </a:r>
            <a:r>
              <a:rPr lang="en-US" altLang="zh-CN" sz="3200" b="1">
                <a:latin typeface="Times New Roman" pitchFamily="18" charset="0"/>
                <a:ea typeface="华文隶书"/>
                <a:cs typeface="Times New Roman" pitchFamily="18" charset="0"/>
              </a:rPr>
              <a:t>Summary</a:t>
            </a:r>
          </a:p>
        </p:txBody>
      </p:sp>
      <p:grpSp>
        <p:nvGrpSpPr>
          <p:cNvPr id="18" name="组合 5"/>
          <p:cNvGrpSpPr>
            <a:grpSpLocks/>
          </p:cNvGrpSpPr>
          <p:nvPr/>
        </p:nvGrpSpPr>
        <p:grpSpPr bwMode="auto">
          <a:xfrm>
            <a:off x="5219700" y="3054350"/>
            <a:ext cx="2352675" cy="1820863"/>
            <a:chOff x="2807238" y="2263044"/>
            <a:chExt cx="2352324" cy="1821478"/>
          </a:xfrm>
        </p:grpSpPr>
        <p:sp>
          <p:nvSpPr>
            <p:cNvPr id="21" name="正五边形 20"/>
            <p:cNvSpPr>
              <a:spLocks noChangeAspect="1"/>
            </p:cNvSpPr>
            <p:nvPr/>
          </p:nvSpPr>
          <p:spPr>
            <a:xfrm rot="17374237">
              <a:off x="2763938" y="2306344"/>
              <a:ext cx="1821478" cy="1734879"/>
            </a:xfrm>
            <a:prstGeom prst="pentag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852" name="TextBox 22"/>
            <p:cNvSpPr txBox="1">
              <a:spLocks noChangeArrowheads="1"/>
            </p:cNvSpPr>
            <p:nvPr/>
          </p:nvSpPr>
          <p:spPr bwMode="auto">
            <a:xfrm>
              <a:off x="3287354" y="2962866"/>
              <a:ext cx="1872208" cy="32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altLang="zh-CN" sz="2400">
                  <a:latin typeface="Times New Roman" pitchFamily="18" charset="0"/>
                  <a:ea typeface="华文隶书"/>
                  <a:cs typeface="Times New Roman" pitchFamily="18" charset="0"/>
                </a:rPr>
                <a:t>Theme </a:t>
              </a:r>
            </a:p>
          </p:txBody>
        </p:sp>
      </p:grpSp>
      <p:grpSp>
        <p:nvGrpSpPr>
          <p:cNvPr id="28" name="组合 5"/>
          <p:cNvGrpSpPr>
            <a:grpSpLocks/>
          </p:cNvGrpSpPr>
          <p:nvPr/>
        </p:nvGrpSpPr>
        <p:grpSpPr bwMode="auto">
          <a:xfrm>
            <a:off x="1763713" y="893763"/>
            <a:ext cx="1908175" cy="1822450"/>
            <a:chOff x="2807238" y="2263044"/>
            <a:chExt cx="1907704" cy="1821478"/>
          </a:xfrm>
        </p:grpSpPr>
        <p:sp>
          <p:nvSpPr>
            <p:cNvPr id="30" name="正五边形 29"/>
            <p:cNvSpPr>
              <a:spLocks noChangeAspect="1"/>
            </p:cNvSpPr>
            <p:nvPr/>
          </p:nvSpPr>
          <p:spPr>
            <a:xfrm rot="17374237">
              <a:off x="2763854" y="2306428"/>
              <a:ext cx="1821478" cy="1734709"/>
            </a:xfrm>
            <a:prstGeom prst="pentag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275434" y="2838999"/>
              <a:ext cx="1439508" cy="615621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</a:bodyPr>
            <a:lstStyle/>
            <a:p>
              <a:pPr fontAlgn="auto">
                <a:lnSpc>
                  <a:spcPts val="24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Times New Roman" pitchFamily="18" charset="0"/>
                  <a:ea typeface="华文隶书" panose="02010800040101010101" pitchFamily="2" charset="-122"/>
                  <a:cs typeface="Times New Roman" pitchFamily="18" charset="0"/>
                </a:rPr>
                <a:t>Critical</a:t>
              </a:r>
              <a:r>
                <a:rPr lang="en-US" altLang="zh-CN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华文隶书" panose="02010800040101010101" pitchFamily="2" charset="-122"/>
                  <a:cs typeface="Times New Roman" pitchFamily="18" charset="0"/>
                </a:rPr>
                <a:t>   </a:t>
              </a:r>
            </a:p>
            <a:p>
              <a:pPr fontAlgn="auto">
                <a:lnSpc>
                  <a:spcPts val="24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Times New Roman" pitchFamily="18" charset="0"/>
                  <a:ea typeface="华文隶书" panose="02010800040101010101" pitchFamily="2" charset="-122"/>
                  <a:cs typeface="Times New Roman" pitchFamily="18" charset="0"/>
                </a:rPr>
                <a:t>thinking</a:t>
              </a:r>
            </a:p>
          </p:txBody>
        </p:sp>
      </p:grpSp>
      <p:grpSp>
        <p:nvGrpSpPr>
          <p:cNvPr id="32" name="组合 5"/>
          <p:cNvGrpSpPr>
            <a:grpSpLocks/>
          </p:cNvGrpSpPr>
          <p:nvPr/>
        </p:nvGrpSpPr>
        <p:grpSpPr bwMode="auto">
          <a:xfrm>
            <a:off x="5765800" y="944563"/>
            <a:ext cx="2178050" cy="1822450"/>
            <a:chOff x="2807238" y="2263044"/>
            <a:chExt cx="2178547" cy="1821478"/>
          </a:xfrm>
        </p:grpSpPr>
        <p:sp>
          <p:nvSpPr>
            <p:cNvPr id="33" name="正五边形 32"/>
            <p:cNvSpPr>
              <a:spLocks noChangeAspect="1"/>
            </p:cNvSpPr>
            <p:nvPr/>
          </p:nvSpPr>
          <p:spPr>
            <a:xfrm rot="17374237">
              <a:off x="2764266" y="2306016"/>
              <a:ext cx="1821478" cy="1735534"/>
            </a:xfrm>
            <a:prstGeom prst="pentag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848" name="TextBox 33"/>
            <p:cNvSpPr txBox="1">
              <a:spLocks noChangeArrowheads="1"/>
            </p:cNvSpPr>
            <p:nvPr/>
          </p:nvSpPr>
          <p:spPr bwMode="auto">
            <a:xfrm>
              <a:off x="3113577" y="2939057"/>
              <a:ext cx="187220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altLang="zh-CN" sz="2400">
                  <a:latin typeface="Times New Roman" pitchFamily="18" charset="0"/>
                  <a:ea typeface="华文隶书"/>
                  <a:cs typeface="Times New Roman" pitchFamily="18" charset="0"/>
                </a:rPr>
                <a:t>Main idea</a:t>
              </a:r>
              <a:endParaRPr lang="zh-CN" altLang="en-US" sz="2400">
                <a:latin typeface="Times New Roman" pitchFamily="18" charset="0"/>
                <a:ea typeface="华文隶书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313" y="0"/>
            <a:ext cx="3662362" cy="5794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>
                <a:latin typeface="华文隶书"/>
                <a:ea typeface="华文隶书"/>
                <a:cs typeface="华文隶书"/>
              </a:rPr>
              <a:t>7.</a:t>
            </a: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华文隶书"/>
                <a:ea typeface="华文隶书"/>
                <a:cs typeface="华文隶书"/>
              </a:rPr>
              <a:t> </a:t>
            </a:r>
            <a:r>
              <a:rPr lang="en-US" altLang="zh-CN" sz="3200" b="1">
                <a:latin typeface="Times New Roman" pitchFamily="18" charset="0"/>
                <a:ea typeface="华文隶书"/>
                <a:cs typeface="Times New Roman" pitchFamily="18" charset="0"/>
              </a:rPr>
              <a:t>Assignments</a:t>
            </a:r>
          </a:p>
        </p:txBody>
      </p:sp>
      <p:sp>
        <p:nvSpPr>
          <p:cNvPr id="36866" name="矩形 5"/>
          <p:cNvSpPr>
            <a:spLocks noChangeArrowheads="1"/>
          </p:cNvSpPr>
          <p:nvPr/>
        </p:nvSpPr>
        <p:spPr bwMode="auto">
          <a:xfrm>
            <a:off x="357188" y="714375"/>
            <a:ext cx="7572375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1.Write an essay of about 150 words on </a:t>
            </a: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Interracial Marriage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2. Read </a:t>
            </a:r>
            <a:r>
              <a:rPr lang="en-US" altLang="zh-CN" sz="2400" i="1">
                <a:latin typeface="Times New Roman" pitchFamily="18" charset="0"/>
                <a:cs typeface="Times New Roman" pitchFamily="18" charset="0"/>
              </a:rPr>
              <a:t>Uncle Tom’s Cabin </a:t>
            </a:r>
          </a:p>
          <a:p>
            <a:pPr algn="just">
              <a:lnSpc>
                <a:spcPct val="150000"/>
              </a:lnSpc>
            </a:pP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Website: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  <a:hlinkClick r:id="rId2"/>
              </a:rPr>
              <a:t>http://etext.lib.virginia.edu/toc/modeng/public/StoCabi.html</a:t>
            </a:r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88" y="142875"/>
            <a:ext cx="2857500" cy="5842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0070C0"/>
                </a:solidFill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Objectives 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7188" y="1439863"/>
            <a:ext cx="8643937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1.To understand the main idea and the theme of the text</a:t>
            </a:r>
          </a:p>
          <a:p>
            <a:pPr marL="457200" indent="-457200"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2. To learn the key language expressions and grammatical points</a:t>
            </a:r>
          </a:p>
          <a:p>
            <a:pPr marL="457200" indent="-457200"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3. To cultivate the critical thinking ability</a:t>
            </a:r>
          </a:p>
          <a:p>
            <a:pPr marL="457200" indent="-457200"/>
            <a:endParaRPr lang="en-US" altLang="zh-CN" sz="22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928938" y="1563688"/>
            <a:ext cx="5414962" cy="11080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Thanks</a:t>
            </a:r>
            <a:r>
              <a:rPr lang="zh-CN" altLang="en-US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！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39750" y="268288"/>
            <a:ext cx="8229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100426" tIns="50213" rIns="100426" bIns="50213" anchor="b"/>
          <a:lstStyle/>
          <a:p>
            <a:pPr algn="l" eaLnBrk="1" hangingPunct="1"/>
            <a:r>
              <a:rPr lang="en-US" altLang="zh-CN" sz="2400" b="1" smtClean="0">
                <a:solidFill>
                  <a:srgbClr val="0070C0"/>
                </a:solidFill>
              </a:rPr>
              <a:t>1. BACKGROUND: </a:t>
            </a:r>
            <a:r>
              <a:rPr lang="zh-CN" altLang="zh-CN" sz="2400" b="1" smtClean="0">
                <a:solidFill>
                  <a:srgbClr val="0070C0"/>
                </a:solidFill>
              </a:rPr>
              <a:t>ABOUT</a:t>
            </a:r>
            <a:r>
              <a:rPr lang="en-US" altLang="zh-CN" sz="2400" b="1" smtClean="0">
                <a:solidFill>
                  <a:srgbClr val="0070C0"/>
                </a:solidFill>
              </a:rPr>
              <a:t> THE A</a:t>
            </a:r>
            <a:r>
              <a:rPr lang="zh-CN" altLang="zh-CN" sz="2400" b="1" smtClean="0">
                <a:solidFill>
                  <a:srgbClr val="0070C0"/>
                </a:solidFill>
              </a:rPr>
              <a:t>UTHOR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684213" y="771525"/>
            <a:ext cx="5686425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426" tIns="50213" rIns="100426" bIns="50213">
            <a:spAutoFit/>
          </a:bodyPr>
          <a:lstStyle/>
          <a:p>
            <a:pPr defTabSz="1008063">
              <a:spcBef>
                <a:spcPct val="50000"/>
              </a:spcBef>
              <a:buFont typeface="Wingdings" pitchFamily="2" charset="2"/>
              <a:buNone/>
            </a:pPr>
            <a:r>
              <a:rPr lang="zh-CN" altLang="zh-CN" sz="2000" b="1">
                <a:solidFill>
                  <a:srgbClr val="990000"/>
                </a:solidFill>
                <a:latin typeface="Comic Sans MS" pitchFamily="66" charset="0"/>
              </a:rPr>
              <a:t>Tobias Wolff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395288" y="1276350"/>
            <a:ext cx="4808537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426" tIns="50213" rIns="100426" bIns="50213">
            <a:spAutoFit/>
          </a:bodyPr>
          <a:lstStyle/>
          <a:p>
            <a:pPr defTabSz="1008063">
              <a:spcBef>
                <a:spcPct val="50000"/>
              </a:spcBef>
              <a:buFont typeface="Arial" charset="0"/>
              <a:buNone/>
            </a:pPr>
            <a:r>
              <a:rPr lang="en-US" altLang="zh-CN" sz="2000" b="1">
                <a:latin typeface="Comic Sans MS" pitchFamily="66" charset="0"/>
              </a:rPr>
              <a:t>American Author (</a:t>
            </a:r>
            <a:r>
              <a:rPr lang="zh-CN" altLang="zh-CN" sz="2000" b="1">
                <a:latin typeface="Comic Sans MS" pitchFamily="66" charset="0"/>
              </a:rPr>
              <a:t>1945</a:t>
            </a:r>
            <a:r>
              <a:rPr lang="en-US" altLang="zh-CN" sz="2000" b="1">
                <a:latin typeface="Comic Sans MS" pitchFamily="66" charset="0"/>
              </a:rPr>
              <a:t>-)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395288" y="1708150"/>
            <a:ext cx="4537075" cy="252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426" tIns="50213" rIns="100426" bIns="50213">
            <a:spAutoFit/>
          </a:bodyPr>
          <a:lstStyle/>
          <a:p>
            <a:pPr defTabSz="1008063">
              <a:spcBef>
                <a:spcPct val="50000"/>
              </a:spcBef>
              <a:buFont typeface="Wingdings" pitchFamily="2" charset="2"/>
              <a:buChar char="l"/>
            </a:pPr>
            <a:r>
              <a:rPr lang="zh-CN" altLang="zh-CN" sz="2400">
                <a:latin typeface="Comic Sans MS" pitchFamily="66" charset="0"/>
              </a:rPr>
              <a:t>lieutenant with the U.S. Army Special Forces (Green Berets) in Vietnam</a:t>
            </a:r>
            <a:endParaRPr lang="en-US" altLang="zh-CN" sz="2400">
              <a:latin typeface="Comic Sans MS" pitchFamily="66" charset="0"/>
            </a:endParaRPr>
          </a:p>
          <a:p>
            <a:pPr defTabSz="1008063">
              <a:spcBef>
                <a:spcPct val="50000"/>
              </a:spcBef>
              <a:buFont typeface="Wingdings" pitchFamily="2" charset="2"/>
              <a:buChar char="l"/>
            </a:pPr>
            <a:r>
              <a:rPr lang="en-GB" altLang="zh-CN" sz="2400">
                <a:latin typeface="Comic Sans MS" pitchFamily="66" charset="0"/>
              </a:rPr>
              <a:t>Instructor of Syracuse University</a:t>
            </a:r>
          </a:p>
          <a:p>
            <a:pPr defTabSz="1008063">
              <a:spcBef>
                <a:spcPct val="50000"/>
              </a:spcBef>
              <a:buFont typeface="Wingdings" pitchFamily="2" charset="2"/>
              <a:buChar char="l"/>
            </a:pPr>
            <a:r>
              <a:rPr lang="en-US" altLang="zh-CN" sz="2400">
                <a:latin typeface="Comic Sans MS" pitchFamily="66" charset="0"/>
              </a:rPr>
              <a:t>Professor of Stanford University</a:t>
            </a:r>
            <a:r>
              <a:rPr lang="zh-CN" altLang="zh-CN" sz="2000" b="1">
                <a:latin typeface="Comic Sans MS" pitchFamily="66" charset="0"/>
              </a:rPr>
              <a:t/>
            </a:r>
            <a:br>
              <a:rPr lang="zh-CN" altLang="zh-CN" sz="2000" b="1">
                <a:latin typeface="Comic Sans MS" pitchFamily="66" charset="0"/>
              </a:rPr>
            </a:br>
            <a:endParaRPr lang="zh-CN" altLang="zh-CN" sz="2000" b="1">
              <a:latin typeface="Comic Sans MS" pitchFamily="66" charset="0"/>
            </a:endParaRPr>
          </a:p>
        </p:txBody>
      </p:sp>
      <p:pic>
        <p:nvPicPr>
          <p:cNvPr id="13318" name="Picture 6" descr="Calendar_Tobias-Wolf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1762125"/>
            <a:ext cx="3500437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utoUpdateAnimBg="0"/>
      <p:bldP spid="13316" grpId="0" autoUpdateAnimBg="0"/>
      <p:bldP spid="13317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508000" y="279400"/>
            <a:ext cx="8229600" cy="476250"/>
          </a:xfrm>
          <a:prstGeom prst="rect">
            <a:avLst/>
          </a:prstGeom>
        </p:spPr>
        <p:txBody>
          <a:bodyPr lIns="100426" tIns="50213" rIns="100426" bIns="50213" anchor="b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3000" b="1" cap="small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Background: </a:t>
            </a:r>
            <a:r>
              <a:rPr lang="zh-CN" altLang="zh-CN" sz="3000" b="1" cap="small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About</a:t>
            </a:r>
            <a:r>
              <a:rPr lang="en-US" altLang="zh-CN" sz="3000" b="1" cap="small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 The A</a:t>
            </a:r>
            <a:r>
              <a:rPr lang="zh-CN" altLang="zh-CN" sz="3000" b="1" cap="small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uthor</a:t>
            </a: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712788" y="750888"/>
            <a:ext cx="5686425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426" tIns="50213" rIns="100426" bIns="50213">
            <a:spAutoFit/>
          </a:bodyPr>
          <a:lstStyle/>
          <a:p>
            <a:pPr algn="just" defTabSz="1008063">
              <a:spcBef>
                <a:spcPct val="50000"/>
              </a:spcBef>
              <a:buFont typeface="Wingdings" pitchFamily="2" charset="2"/>
              <a:buNone/>
            </a:pPr>
            <a:r>
              <a:rPr lang="zh-CN" altLang="zh-CN" sz="2000" b="1">
                <a:solidFill>
                  <a:srgbClr val="990000"/>
                </a:solidFill>
                <a:latin typeface="Comic Sans MS" pitchFamily="66" charset="0"/>
              </a:rPr>
              <a:t>Tobias Wolff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468313" y="1112838"/>
            <a:ext cx="4208462" cy="313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426" tIns="50213" rIns="100426" bIns="50213">
            <a:spAutoFit/>
          </a:bodyPr>
          <a:lstStyle/>
          <a:p>
            <a:pPr defTabSz="1008063">
              <a:spcBef>
                <a:spcPct val="500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en-US" altLang="zh-CN" sz="2000">
                <a:latin typeface="Comic Sans MS" pitchFamily="66" charset="0"/>
              </a:rPr>
              <a:t>He is known for his memoirs, particularly </a:t>
            </a:r>
            <a:r>
              <a:rPr lang="en-US" altLang="zh-CN" sz="2000" u="sng">
                <a:latin typeface="Comic Sans MS" pitchFamily="66" charset="0"/>
              </a:rPr>
              <a:t>This Boy's Life (1989)</a:t>
            </a:r>
            <a:r>
              <a:rPr lang="en-US" altLang="zh-CN" sz="2000">
                <a:latin typeface="Comic Sans MS" pitchFamily="66" charset="0"/>
              </a:rPr>
              <a:t> and his short stories. He has also written two novels.</a:t>
            </a:r>
          </a:p>
          <a:p>
            <a:pPr defTabSz="1008063">
              <a:spcBef>
                <a:spcPct val="50000"/>
              </a:spcBef>
              <a:spcAft>
                <a:spcPts val="600"/>
              </a:spcAft>
              <a:buFont typeface="Arial" charset="0"/>
              <a:buNone/>
            </a:pPr>
            <a:r>
              <a:rPr lang="zh-CN" altLang="zh-CN" sz="2000" u="sng">
                <a:latin typeface="Comic Sans MS" pitchFamily="66" charset="0"/>
              </a:rPr>
              <a:t>The Barracks </a:t>
            </a:r>
            <a:r>
              <a:rPr lang="en-US" altLang="zh-CN" sz="2000">
                <a:latin typeface="Comic Sans MS" pitchFamily="66" charset="0"/>
              </a:rPr>
              <a:t/>
            </a:r>
            <a:br>
              <a:rPr lang="en-US" altLang="zh-CN" sz="2000">
                <a:latin typeface="Comic Sans MS" pitchFamily="66" charset="0"/>
              </a:rPr>
            </a:br>
            <a:r>
              <a:rPr lang="en-US" altLang="zh-CN" sz="2000">
                <a:latin typeface="Comic Sans MS" pitchFamily="66" charset="0"/>
              </a:rPr>
              <a:t>* </a:t>
            </a:r>
            <a:r>
              <a:rPr lang="zh-CN" altLang="zh-CN" sz="2000">
                <a:latin typeface="Comic Sans MS" pitchFamily="66" charset="0"/>
              </a:rPr>
              <a:t>1985 PEN/Faulkner Award; </a:t>
            </a:r>
            <a:endParaRPr lang="en-US" altLang="zh-CN" sz="2000">
              <a:latin typeface="Comic Sans MS" pitchFamily="66" charset="0"/>
            </a:endParaRPr>
          </a:p>
          <a:p>
            <a:pPr defTabSz="1008063">
              <a:spcBef>
                <a:spcPct val="50000"/>
              </a:spcBef>
              <a:spcAft>
                <a:spcPts val="600"/>
              </a:spcAft>
              <a:buFont typeface="Arial" charset="0"/>
              <a:buNone/>
            </a:pPr>
            <a:r>
              <a:rPr lang="zh-CN" altLang="zh-CN" sz="2000" u="sng">
                <a:latin typeface="Comic Sans MS" pitchFamily="66" charset="0"/>
              </a:rPr>
              <a:t>In the Garden of the North American Martyrs</a:t>
            </a:r>
            <a:r>
              <a:rPr lang="en-US" altLang="zh-CN" sz="2000">
                <a:latin typeface="Comic Sans MS" pitchFamily="66" charset="0"/>
              </a:rPr>
              <a:t/>
            </a:r>
            <a:br>
              <a:rPr lang="en-US" altLang="zh-CN" sz="2000">
                <a:latin typeface="Comic Sans MS" pitchFamily="66" charset="0"/>
              </a:rPr>
            </a:br>
            <a:r>
              <a:rPr lang="en-US" altLang="zh-CN" sz="2000">
                <a:latin typeface="Comic Sans MS" pitchFamily="66" charset="0"/>
              </a:rPr>
              <a:t>* </a:t>
            </a:r>
            <a:r>
              <a:rPr lang="zh-CN" altLang="zh-CN" sz="2000">
                <a:latin typeface="Comic Sans MS" pitchFamily="66" charset="0"/>
              </a:rPr>
              <a:t>Saint Lawrence Award for fiction in 1982. </a:t>
            </a:r>
            <a:endParaRPr lang="en-US" altLang="zh-CN" sz="2000">
              <a:latin typeface="Comic Sans MS" pitchFamily="66" charset="0"/>
            </a:endParaRPr>
          </a:p>
          <a:p>
            <a:pPr defTabSz="1008063">
              <a:spcBef>
                <a:spcPct val="50000"/>
              </a:spcBef>
              <a:spcAft>
                <a:spcPts val="600"/>
              </a:spcAft>
              <a:buFont typeface="Arial" charset="0"/>
              <a:buNone/>
            </a:pPr>
            <a:r>
              <a:rPr lang="zh-CN" altLang="zh-CN" sz="2000" u="sng">
                <a:latin typeface="Comic Sans MS" pitchFamily="66" charset="0"/>
              </a:rPr>
              <a:t>Back in the World</a:t>
            </a:r>
            <a:endParaRPr lang="zh-CN" altLang="zh-CN" sz="2000">
              <a:latin typeface="Comic Sans MS" pitchFamily="66" charset="0"/>
            </a:endParaRPr>
          </a:p>
        </p:txBody>
      </p:sp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64388" y="844550"/>
            <a:ext cx="1655762" cy="192881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77050" y="3152775"/>
            <a:ext cx="1768475" cy="199072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390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35600" y="842963"/>
            <a:ext cx="1792288" cy="198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9338" y="3071813"/>
            <a:ext cx="1831975" cy="207168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392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7900" y="1274763"/>
            <a:ext cx="1519238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395288" y="4329113"/>
            <a:ext cx="4464050" cy="81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426" tIns="50213" rIns="100426" bIns="50213">
            <a:spAutoFit/>
          </a:bodyPr>
          <a:lstStyle/>
          <a:p>
            <a:pPr defTabSz="1008063">
              <a:spcBef>
                <a:spcPct val="50000"/>
              </a:spcBef>
              <a:buFont typeface="Arial" charset="0"/>
              <a:buNone/>
            </a:pPr>
            <a:r>
              <a:rPr lang="en-US" altLang="zh-CN" sz="2000" b="1">
                <a:solidFill>
                  <a:srgbClr val="990000"/>
                </a:solidFill>
                <a:latin typeface="Comic Sans MS" pitchFamily="66" charset="0"/>
              </a:rPr>
              <a:t>It is the ancient art of the master storyteller</a:t>
            </a:r>
          </a:p>
          <a:p>
            <a:pPr algn="r" defTabSz="1008063">
              <a:spcBef>
                <a:spcPct val="50000"/>
              </a:spcBef>
              <a:buFont typeface="Arial" charset="0"/>
              <a:buNone/>
            </a:pPr>
            <a:r>
              <a:rPr lang="en-US" altLang="zh-CN" sz="1600" b="1">
                <a:solidFill>
                  <a:srgbClr val="990000"/>
                </a:solidFill>
                <a:latin typeface="Comic Sans MS" pitchFamily="66" charset="0"/>
              </a:rPr>
              <a:t>---- Tim O'Brien</a:t>
            </a:r>
            <a:endParaRPr lang="zh-CN" altLang="zh-CN" sz="1600" b="1">
              <a:solidFill>
                <a:srgbClr val="99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utoUpdateAnimBg="0"/>
      <p:bldP spid="14340" grpId="0" autoUpdateAnimBg="0"/>
      <p:bldP spid="10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508000" y="279400"/>
            <a:ext cx="8229600" cy="476250"/>
          </a:xfrm>
          <a:prstGeom prst="rect">
            <a:avLst/>
          </a:prstGeom>
        </p:spPr>
        <p:txBody>
          <a:bodyPr lIns="100426" tIns="50213" rIns="100426" bIns="50213" anchor="b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3000" b="1" cap="small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Background: </a:t>
            </a:r>
            <a:r>
              <a:rPr lang="zh-CN" altLang="zh-CN" sz="3000" b="1" cap="small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About</a:t>
            </a:r>
            <a:r>
              <a:rPr lang="en-US" altLang="zh-CN" sz="3000" b="1" cap="small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 Racism</a:t>
            </a:r>
            <a:endParaRPr lang="zh-CN" altLang="zh-CN" sz="3000" b="1" cap="small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294967295"/>
          </p:nvPr>
        </p:nvSpPr>
        <p:spPr bwMode="auto">
          <a:xfrm>
            <a:off x="468313" y="1203325"/>
            <a:ext cx="8229600" cy="33940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273050" indent="-273050" eaLnBrk="1" hangingPunct="1">
              <a:buFont typeface="Arial" charset="0"/>
              <a:buNone/>
            </a:pPr>
            <a:r>
              <a:rPr lang="en-GB" altLang="zh-CN" smtClean="0"/>
              <a:t>Racial prejudice / Racial discrimination</a:t>
            </a:r>
          </a:p>
          <a:p>
            <a:pPr marL="273050" indent="-273050" eaLnBrk="1" hangingPunct="1">
              <a:buFont typeface="Arial" charset="0"/>
              <a:buNone/>
            </a:pPr>
            <a:r>
              <a:rPr lang="en-GB" altLang="zh-CN" smtClean="0"/>
              <a:t>	</a:t>
            </a:r>
          </a:p>
          <a:p>
            <a:pPr marL="273050" indent="-273050" eaLnBrk="1" hangingPunct="1">
              <a:buFont typeface="Arial" charset="0"/>
              <a:buNone/>
            </a:pPr>
            <a:r>
              <a:rPr lang="en-GB" altLang="zh-CN" smtClean="0"/>
              <a:t>	Genetic factors </a:t>
            </a:r>
            <a:r>
              <a:rPr lang="en-GB" altLang="zh-CN" smtClean="0">
                <a:sym typeface="Wingdings" pitchFamily="2" charset="2"/>
              </a:rPr>
              <a:t> traits and capacities   inherent superiority</a:t>
            </a:r>
            <a:endParaRPr lang="en-GB" altLang="zh-CN" smtClean="0"/>
          </a:p>
          <a:p>
            <a:pPr marL="273050" indent="-273050" eaLnBrk="1" hangingPunct="1">
              <a:buFont typeface="Arial" charset="0"/>
              <a:buNone/>
            </a:pPr>
            <a:endParaRPr lang="en-GB" altLang="zh-CN" smtClean="0"/>
          </a:p>
          <a:p>
            <a:pPr marL="273050" indent="-273050" eaLnBrk="1" hangingPunct="1"/>
            <a:endParaRPr lang="en-GB" altLang="zh-CN" smtClean="0"/>
          </a:p>
          <a:p>
            <a:pPr marL="273050" indent="-273050" eaLnBrk="1" hangingPunct="1"/>
            <a:r>
              <a:rPr lang="en-GB" altLang="zh-CN" smtClean="0"/>
              <a:t>Germen concentration camps for Jews, slaughtering (6mil.)</a:t>
            </a:r>
          </a:p>
          <a:p>
            <a:pPr marL="273050" indent="-273050" eaLnBrk="1" hangingPunct="1"/>
            <a:r>
              <a:rPr lang="en-GB" altLang="zh-CN" smtClean="0"/>
              <a:t>Nanking Massacre (300thousand)</a:t>
            </a:r>
          </a:p>
          <a:p>
            <a:pPr marL="273050" indent="-273050" eaLnBrk="1" hangingPunct="1"/>
            <a:r>
              <a:rPr lang="en-GB" altLang="zh-CN" smtClean="0"/>
              <a:t>Rwandan Genocide (1994; 1mil.)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468313" y="1492250"/>
            <a:ext cx="8128000" cy="192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426" tIns="50213" rIns="100426" bIns="50213">
            <a:spAutoFit/>
          </a:bodyPr>
          <a:lstStyle/>
          <a:p>
            <a:pPr algn="just" defTabSz="1008063">
              <a:spcBef>
                <a:spcPct val="50000"/>
              </a:spcBef>
              <a:buFont typeface="Wingdings" pitchFamily="2" charset="2"/>
              <a:buChar char="Ü"/>
            </a:pPr>
            <a:r>
              <a:rPr lang="zh-CN" altLang="zh-CN" sz="2000" b="1">
                <a:latin typeface="Comic Sans MS" pitchFamily="66" charset="0"/>
              </a:rPr>
              <a:t>The </a:t>
            </a:r>
            <a:r>
              <a:rPr lang="zh-CN" altLang="zh-CN" sz="2000" b="1" u="sng">
                <a:latin typeface="Comic Sans MS" pitchFamily="66" charset="0"/>
              </a:rPr>
              <a:t>Jim Crow laws </a:t>
            </a:r>
            <a:r>
              <a:rPr lang="en-US" altLang="zh-CN" sz="2000" b="1">
                <a:latin typeface="Comic Sans MS" pitchFamily="66" charset="0"/>
              </a:rPr>
              <a:t>---</a:t>
            </a:r>
            <a:r>
              <a:rPr lang="zh-CN" altLang="zh-CN" sz="2000" b="1">
                <a:latin typeface="Comic Sans MS" pitchFamily="66" charset="0"/>
              </a:rPr>
              <a:t>between 1876 and 1965. </a:t>
            </a:r>
            <a:endParaRPr lang="en-US" altLang="zh-CN" sz="2000" b="1">
              <a:latin typeface="Comic Sans MS" pitchFamily="66" charset="0"/>
            </a:endParaRPr>
          </a:p>
          <a:p>
            <a:pPr algn="just" defTabSz="1008063">
              <a:spcBef>
                <a:spcPct val="50000"/>
              </a:spcBef>
              <a:buFont typeface="Arial" charset="0"/>
              <a:buNone/>
            </a:pPr>
            <a:r>
              <a:rPr lang="zh-CN" altLang="zh-CN" sz="2000" b="1">
                <a:latin typeface="Comic Sans MS" pitchFamily="66" charset="0"/>
              </a:rPr>
              <a:t>racial segregation in all public facilities, with a supposedly "separate but equal" status for black Americans. </a:t>
            </a:r>
            <a:endParaRPr lang="en-US" altLang="zh-CN" sz="2000" b="1">
              <a:latin typeface="Comic Sans MS" pitchFamily="66" charset="0"/>
            </a:endParaRPr>
          </a:p>
          <a:p>
            <a:pPr algn="just" defTabSz="1008063">
              <a:spcBef>
                <a:spcPct val="50000"/>
              </a:spcBef>
              <a:buFont typeface="Arial" charset="0"/>
              <a:buNone/>
            </a:pPr>
            <a:r>
              <a:rPr lang="zh-CN" altLang="zh-CN" sz="2000" b="1">
                <a:latin typeface="Comic Sans MS" pitchFamily="66" charset="0"/>
              </a:rPr>
              <a:t>In reality, this led to treatment and accommodations that were usually inferior to those provided for white Americans, systematizing a number of economic, educational and social disadvantages.</a:t>
            </a:r>
          </a:p>
        </p:txBody>
      </p:sp>
      <p:pic>
        <p:nvPicPr>
          <p:cNvPr id="18437" name="Picture 5" descr="restroom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75" y="3795713"/>
            <a:ext cx="4217988" cy="166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539750" y="844550"/>
            <a:ext cx="5040313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>
                <a:solidFill>
                  <a:srgbClr val="C00000"/>
                </a:solidFill>
                <a:latin typeface="Verdana" pitchFamily="34" charset="0"/>
              </a:rPr>
              <a:t>In the US: National curse</a:t>
            </a:r>
            <a:endParaRPr lang="zh-CN" altLang="en-US" sz="2800">
              <a:solidFill>
                <a:srgbClr val="C00000"/>
              </a:solidFill>
              <a:latin typeface="Verdana" pitchFamily="34" charset="0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539750" y="250825"/>
            <a:ext cx="8229600" cy="476250"/>
          </a:xfrm>
          <a:prstGeom prst="rect">
            <a:avLst/>
          </a:prstGeom>
        </p:spPr>
        <p:txBody>
          <a:bodyPr lIns="100426" tIns="50213" rIns="100426" bIns="50213" anchor="b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3000" b="1" cap="small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Background: </a:t>
            </a:r>
            <a:r>
              <a:rPr lang="zh-CN" altLang="zh-CN" sz="3000" b="1" cap="small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About</a:t>
            </a:r>
            <a:r>
              <a:rPr lang="en-US" altLang="zh-CN" sz="3000" b="1" cap="small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 Racism</a:t>
            </a:r>
            <a:endParaRPr lang="zh-CN" altLang="zh-CN" sz="3000" b="1" cap="small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468313" y="1600200"/>
            <a:ext cx="3995737" cy="192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426" tIns="50213" rIns="100426" bIns="50213">
            <a:spAutoFit/>
          </a:bodyPr>
          <a:lstStyle/>
          <a:p>
            <a:pPr algn="just" defTabSz="1008063">
              <a:spcBef>
                <a:spcPct val="50000"/>
              </a:spcBef>
              <a:buFont typeface="Wingdings" pitchFamily="2" charset="2"/>
              <a:buChar char="Ü"/>
            </a:pPr>
            <a:r>
              <a:rPr lang="zh-CN" altLang="zh-CN" sz="2000" b="1" u="sng">
                <a:latin typeface="Comic Sans MS" pitchFamily="66" charset="0"/>
              </a:rPr>
              <a:t>Koo Klucks Klan </a:t>
            </a:r>
            <a:r>
              <a:rPr lang="zh-CN" altLang="zh-CN" sz="2000" b="1">
                <a:latin typeface="Comic Sans MS" pitchFamily="66" charset="0"/>
              </a:rPr>
              <a:t>also known as  </a:t>
            </a:r>
            <a:r>
              <a:rPr lang="zh-CN" altLang="zh-CN" sz="2000" b="1" u="sng">
                <a:latin typeface="Comic Sans MS" pitchFamily="66" charset="0"/>
              </a:rPr>
              <a:t>KKK</a:t>
            </a:r>
            <a:r>
              <a:rPr lang="zh-CN" altLang="zh-CN" sz="2000" b="1">
                <a:latin typeface="Comic Sans MS" pitchFamily="66" charset="0"/>
              </a:rPr>
              <a:t>: a secret white supremacist organization at various times in American history terrorized blacks and white sympathizers with violent acts of lynching, shootings and whippings. 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323850" y="3868738"/>
            <a:ext cx="7991475" cy="53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426" tIns="50213" rIns="100426" bIns="50213">
            <a:spAutoFit/>
          </a:bodyPr>
          <a:lstStyle/>
          <a:p>
            <a:pPr algn="just" defTabSz="1008063">
              <a:spcBef>
                <a:spcPct val="50000"/>
              </a:spcBef>
              <a:buFont typeface="Wingdings" pitchFamily="2" charset="2"/>
              <a:buChar char="Ü"/>
            </a:pPr>
            <a:r>
              <a:rPr lang="zh-CN" altLang="zh-CN" sz="2000" b="1">
                <a:latin typeface="Comic Sans MS" pitchFamily="66" charset="0"/>
              </a:rPr>
              <a:t>They have advocated extremist reactionary currents such as white supremacy, white nationalism, and anti-immigration.  </a:t>
            </a:r>
          </a:p>
        </p:txBody>
      </p:sp>
      <p:pic>
        <p:nvPicPr>
          <p:cNvPr id="16389" name="Picture 5" descr="Ku-Klux-Kl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330325"/>
            <a:ext cx="39751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508000" y="279400"/>
            <a:ext cx="8229600" cy="476250"/>
          </a:xfrm>
          <a:prstGeom prst="rect">
            <a:avLst/>
          </a:prstGeom>
        </p:spPr>
        <p:txBody>
          <a:bodyPr lIns="100426" tIns="50213" rIns="100426" bIns="50213" anchor="b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3000" b="1" cap="small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Background: </a:t>
            </a:r>
            <a:r>
              <a:rPr lang="zh-CN" altLang="zh-CN" sz="3000" b="1" cap="small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About</a:t>
            </a:r>
            <a:r>
              <a:rPr lang="en-US" altLang="zh-CN" sz="3000" b="1" cap="small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 Racism</a:t>
            </a:r>
            <a:endParaRPr lang="zh-CN" altLang="zh-CN" sz="3000" b="1" cap="small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9461" name="TextBox 6"/>
          <p:cNvSpPr txBox="1">
            <a:spLocks noChangeArrowheads="1"/>
          </p:cNvSpPr>
          <p:nvPr/>
        </p:nvSpPr>
        <p:spPr bwMode="auto">
          <a:xfrm>
            <a:off x="539750" y="898525"/>
            <a:ext cx="352742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>
                <a:solidFill>
                  <a:srgbClr val="C00000"/>
                </a:solidFill>
                <a:latin typeface="Verdana" pitchFamily="34" charset="0"/>
              </a:rPr>
              <a:t>In the US:</a:t>
            </a:r>
            <a:endParaRPr lang="zh-CN" altLang="en-US" sz="2800">
              <a:solidFill>
                <a:srgbClr val="C00000"/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utoUpdateAnimBg="0"/>
      <p:bldP spid="16388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8313" y="250825"/>
            <a:ext cx="7467600" cy="857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eaLnBrk="1" hangingPunct="1"/>
            <a:r>
              <a:rPr lang="zh-CN" altLang="zh-CN" sz="3600" b="1" smtClean="0">
                <a:latin typeface="宋体" charset="-122"/>
              </a:rPr>
              <a:t>1963</a:t>
            </a:r>
          </a:p>
        </p:txBody>
      </p:sp>
      <p:pic>
        <p:nvPicPr>
          <p:cNvPr id="20482" name="Picture 3" descr="a84e3d629426a8c792ead451a205507c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4438" y="1274763"/>
            <a:ext cx="3959225" cy="324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850" y="2211388"/>
            <a:ext cx="2176463" cy="1512887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Harmonious husband-wife relationship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75000" y="2214563"/>
            <a:ext cx="2143125" cy="1512887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 quarrel between them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00750" y="2214563"/>
            <a:ext cx="2016125" cy="1512887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Strangers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8" name="TextBox 6"/>
          <p:cNvSpPr txBox="1">
            <a:spLocks noChangeArrowheads="1"/>
          </p:cNvSpPr>
          <p:nvPr/>
        </p:nvSpPr>
        <p:spPr bwMode="auto">
          <a:xfrm>
            <a:off x="484188" y="195263"/>
            <a:ext cx="487997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4000" b="1">
                <a:latin typeface="华文隶书"/>
                <a:ea typeface="华文隶书"/>
                <a:cs typeface="华文隶书"/>
              </a:rPr>
              <a:t>2.Text Analysis</a:t>
            </a:r>
            <a:endParaRPr lang="en-US" altLang="zh-CN" sz="40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2571750" y="2857500"/>
            <a:ext cx="428625" cy="225425"/>
          </a:xfrm>
          <a:prstGeom prst="rightArrow">
            <a:avLst/>
          </a:prstGeom>
          <a:solidFill>
            <a:schemeClr val="accent1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5429250" y="2857500"/>
            <a:ext cx="428625" cy="225425"/>
          </a:xfrm>
          <a:prstGeom prst="rightArrow">
            <a:avLst/>
          </a:prstGeom>
          <a:solidFill>
            <a:schemeClr val="accent1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9875" y="285750"/>
            <a:ext cx="142875" cy="428625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  <p:bldP spid="8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43F319">
            <a:alpha val="41000"/>
          </a:srgbClr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200" b="1" dirty="0" smtClean="0">
            <a:solidFill>
              <a:srgbClr val="F8F8F8"/>
            </a:solidFill>
            <a:latin typeface="Times New Roman" panose="02020603050405020304" pitchFamily="18" charset="0"/>
            <a:cs typeface="Times New Roman" panose="02020603050405020304" pitchFamily="18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4022</TotalTime>
  <Words>569</Words>
  <Application>Microsoft Office PowerPoint</Application>
  <PresentationFormat>全屏显示(16:9)</PresentationFormat>
  <Paragraphs>101</Paragraphs>
  <Slides>20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Arial</vt:lpstr>
      <vt:lpstr>宋体</vt:lpstr>
      <vt:lpstr>Calibri</vt:lpstr>
      <vt:lpstr>FrankRuehl</vt:lpstr>
      <vt:lpstr>Adobe Gothic Std B</vt:lpstr>
      <vt:lpstr>华文隶书</vt:lpstr>
      <vt:lpstr>Times New Roman</vt:lpstr>
      <vt:lpstr>华文新魏</vt:lpstr>
      <vt:lpstr>Comic Sans MS</vt:lpstr>
      <vt:lpstr>Wingdings</vt:lpstr>
      <vt:lpstr>Verdana</vt:lpstr>
      <vt:lpstr>微软雅黑</vt:lpstr>
      <vt:lpstr>Office 主题​​</vt:lpstr>
      <vt:lpstr>Office 主题​​</vt:lpstr>
      <vt:lpstr>Office 主题​​</vt:lpstr>
      <vt:lpstr>Office 主题​​</vt:lpstr>
      <vt:lpstr>幻灯片 1</vt:lpstr>
      <vt:lpstr>幻灯片 2</vt:lpstr>
      <vt:lpstr>1. BACKGROUND: ABOUT THE AUTHOR</vt:lpstr>
      <vt:lpstr>幻灯片 4</vt:lpstr>
      <vt:lpstr>幻灯片 5</vt:lpstr>
      <vt:lpstr>幻灯片 6</vt:lpstr>
      <vt:lpstr>幻灯片 7</vt:lpstr>
      <vt:lpstr>1963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Company>Yangtze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Stilwell Joseph</dc:creator>
  <cp:lastModifiedBy>WIN</cp:lastModifiedBy>
  <cp:revision>1270</cp:revision>
  <dcterms:created xsi:type="dcterms:W3CDTF">2014-03-26T14:37:33Z</dcterms:created>
  <dcterms:modified xsi:type="dcterms:W3CDTF">2015-01-03T01:20:16Z</dcterms:modified>
</cp:coreProperties>
</file>